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7AD114-1D34-4F4D-BCEA-73743CE50BED}">
  <a:tblStyle styleId="{217AD114-1D34-4F4D-BCEA-73743CE50BED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5E8EB"/>
          </a:solidFill>
        </a:fill>
      </a:tcStyle>
    </a:wholeTbl>
    <a:band1H>
      <a:tcTxStyle/>
      <a:tcStyle>
        <a:fill>
          <a:solidFill>
            <a:srgbClr val="EACFD4"/>
          </a:solidFill>
        </a:fill>
      </a:tcStyle>
    </a:band1H>
    <a:band2H>
      <a:tcTxStyle/>
    </a:band2H>
    <a:band1V>
      <a:tcTxStyle/>
      <a:tcStyle>
        <a:fill>
          <a:solidFill>
            <a:srgbClr val="EACFD4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5E8EB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F5E8EB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tický obrázek s popiskem">
  <p:cSld name="Panoramatický obrázek s popiskem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>
  <p:cSld name="Název a popise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b="0" lang="cs-CZ" sz="800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b="0" lang="cs-CZ" sz="800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">
  <p:cSld name="3 sloupc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15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15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2" name="Google Shape;102;p15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15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1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 s obrázky">
  <p:cSld name="3 sloupce s obrázk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16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11" name="Google Shape;111;p16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p16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16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14" name="Google Shape;114;p16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16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6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17" name="Google Shape;117;p16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1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idx="4294967295" type="ctrTitle"/>
          </p:nvPr>
        </p:nvSpPr>
        <p:spPr>
          <a:xfrm>
            <a:off x="681486" y="-1613140"/>
            <a:ext cx="10791645" cy="7617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</a:pPr>
            <a:r>
              <a:rPr b="1" i="0" lang="cs-CZ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ZABEZPEČENÍ ŠKOLNÍHO ROKU 2021/2022</a:t>
            </a:r>
            <a:br>
              <a:rPr b="1" i="0" lang="cs-CZ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b="1" i="0" lang="cs-CZ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                      </a:t>
            </a:r>
            <a:br>
              <a:rPr b="1" i="0" lang="cs-CZ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b="1" i="0" lang="cs-CZ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KAPACITA ŠKOLY </a:t>
            </a:r>
            <a:br>
              <a:rPr b="1" i="0" lang="cs-CZ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br>
              <a:rPr b="1" i="0" lang="cs-CZ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b="1" i="0" lang="cs-CZ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MOŽNOSTI ŠKOLY PŘI NAPLŇOVÁNÍ ŠVP  </a:t>
            </a:r>
            <a:br>
              <a:rPr b="1" i="0" lang="cs-CZ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b="1" i="0" lang="cs-CZ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</a:t>
            </a:r>
            <a:r>
              <a:rPr b="0" i="0" lang="cs-CZ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(ŠKOLNÍHO VZDĚLÁVACÍHO PROGRAMU</a:t>
            </a:r>
            <a:r>
              <a:rPr b="0" i="0" lang="cs-CZ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)</a:t>
            </a:r>
            <a:endParaRPr b="0" i="0" sz="32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Logo"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3099" y="4321961"/>
            <a:ext cx="13716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6572" y="3424687"/>
            <a:ext cx="5696441" cy="320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267419" y="-94891"/>
            <a:ext cx="11248845" cy="13157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Nový školní rok 2021/2022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 roce 2021 očekává ZŠ Vrané nad Vltavou 34 ? předškoláků + 4 OŠD (odkladů školní docházky)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Obec Březová – Oleško má 13 dětí do 1. třídy.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Obec Zvole má 26 žáků do 6. třídy.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2020 - zrušena spádovost (Usnesením zastupitelstva)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2021 - </a:t>
            </a:r>
            <a:r>
              <a:rPr lang="cs-CZ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Dohoda mezi obcemi o zajištění povinné školní docházky</a:t>
            </a: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(obec Vrané se zavazuje umožnit plnění    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povinné školní docházky v ZŠ Vrané, vydává pokyn ŘŠ, aby postupoval v souladu s dohodou…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Závěr: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Dohodou o zajištění povinné školní docházky se kvůli nedostatečným prostorovým podmínkám významně </a:t>
            </a:r>
            <a:r>
              <a:rPr b="1" lang="cs-CZ" sz="20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zhorší kvalita a bezpečnost vzdělávání všech současných a nově přijímaných žáků naší školy</a:t>
            </a:r>
            <a:r>
              <a:rPr b="1" lang="cs-CZ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⮚"/>
            </a:pPr>
            <a:r>
              <a:rPr lang="cs-CZ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zrušit Dohodu o zajištění povinné školní docházky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Rádi </a:t>
            </a:r>
            <a:r>
              <a:rPr lang="cs-CZ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doplníme </a:t>
            </a: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stávající třídy!          2018/2019 – 18 dětí z B-O  + 14 ze Z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2019/2020 -  10 dětí z B-O  + 24 ze Z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2020/2021 -  18 dětí z B-O  +   3 ze Z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050" y="379563"/>
            <a:ext cx="10144664" cy="611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/>
          <p:nvPr/>
        </p:nvSpPr>
        <p:spPr>
          <a:xfrm>
            <a:off x="9601200" y="5668356"/>
            <a:ext cx="5434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1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b="1" i="0" lang="cs-CZ" sz="1800" u="none" cap="none" strike="noStrik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19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8680615" y="5668356"/>
            <a:ext cx="4379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18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7760030" y="5668356"/>
            <a:ext cx="4379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17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6828376" y="5668356"/>
            <a:ext cx="5852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17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5938150" y="5668356"/>
            <a:ext cx="4780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16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4966458" y="5668356"/>
            <a:ext cx="4379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15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4067740" y="5668356"/>
            <a:ext cx="4379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14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143954" y="5668356"/>
            <a:ext cx="4379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14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9885871" y="457200"/>
            <a:ext cx="17684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19 počet tříd</a:t>
            </a:r>
            <a:endParaRPr b="1" sz="1800">
              <a:solidFill>
                <a:srgbClr val="FFFF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-60385" y="100642"/>
            <a:ext cx="12111487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Bookman Old Style"/>
              <a:buNone/>
            </a:pPr>
            <a:r>
              <a:rPr lang="cs-CZ">
                <a:solidFill>
                  <a:srgbClr val="FFFF00"/>
                </a:solidFill>
              </a:rPr>
              <a:t>VÝVOJ (2012-2021) POČTU ŽÁKŮ Z OBCÍ ZVOLE A </a:t>
            </a:r>
            <a:br>
              <a:rPr lang="cs-CZ">
                <a:solidFill>
                  <a:srgbClr val="FFFF00"/>
                </a:solidFill>
              </a:rPr>
            </a:br>
            <a:r>
              <a:rPr lang="cs-CZ">
                <a:solidFill>
                  <a:srgbClr val="FFFF00"/>
                </a:solidFill>
              </a:rPr>
              <a:t>BŘEZOVÁ - OLEŠKO V ZŠ VRANÉ NAD VLTAVOU </a:t>
            </a:r>
            <a:br>
              <a:rPr lang="cs-CZ">
                <a:solidFill>
                  <a:srgbClr val="FFFF00"/>
                </a:solidFill>
              </a:rPr>
            </a:br>
            <a:endParaRPr>
              <a:solidFill>
                <a:srgbClr val="FFFF00"/>
              </a:solidFill>
            </a:endParaRPr>
          </a:p>
        </p:txBody>
      </p:sp>
      <p:graphicFrame>
        <p:nvGraphicFramePr>
          <p:cNvPr id="159" name="Google Shape;159;p21"/>
          <p:cNvGraphicFramePr/>
          <p:nvPr/>
        </p:nvGraphicFramePr>
        <p:xfrm>
          <a:off x="3036498" y="10782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{217AD114-1D34-4F4D-BCEA-73743CE50BED}</a:tableStyleId>
              </a:tblPr>
              <a:tblGrid>
                <a:gridCol w="1475125"/>
                <a:gridCol w="1190450"/>
                <a:gridCol w="1423350"/>
                <a:gridCol w="1380225"/>
              </a:tblGrid>
              <a:tr h="53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2000" u="none" cap="none" strike="noStrike"/>
                        <a:t>Školní rok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solidFill>
                      <a:srgbClr val="DAEA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2000" u="none" cap="none" strike="noStrike"/>
                        <a:t>ze Zvole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solidFill>
                      <a:srgbClr val="DAEA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2000" u="none" cap="none" strike="noStrike"/>
                        <a:t>z Březové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solidFill>
                      <a:srgbClr val="DAEA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2000" u="none" cap="none" strike="noStrike"/>
                        <a:t>Celkem</a:t>
                      </a:r>
                      <a:endParaRPr b="1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solidFill>
                      <a:srgbClr val="DAEAF4"/>
                    </a:solidFill>
                  </a:tcPr>
                </a:tc>
              </a:tr>
              <a:tr h="53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2012/2013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27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10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37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solidFill>
                      <a:srgbClr val="FFFF00"/>
                    </a:solidFill>
                  </a:tcPr>
                </a:tc>
              </a:tr>
              <a:tr h="53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2013/2014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26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20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46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</a:tr>
              <a:tr h="53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2014/2015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22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29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51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</a:tr>
              <a:tr h="53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2015/2016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11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37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48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</a:tr>
              <a:tr h="53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2016/2017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19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45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64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</a:tr>
              <a:tr h="53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2017/2018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23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51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74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</a:tr>
              <a:tr h="53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2018/2019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28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65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93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</a:tr>
              <a:tr h="53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2019/2020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35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68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103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</a:tr>
              <a:tr h="53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2020/2021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39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86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cap="none" strike="noStrike"/>
                        <a:t>125</a:t>
                      </a:r>
                      <a:endParaRPr b="0" i="0" sz="2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>
            <a:off x="672860" y="595223"/>
            <a:ext cx="10714008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 škole: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fyzicky 19 tříd žáků 1.-9. ročníku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21 učeben: 18 kmenových   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3 odborné učebny </a:t>
            </a: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 slouží jako kmenová</a:t>
            </a:r>
            <a:r>
              <a:rPr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ICT - počítačovna 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učebna chemie-fyziky 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jazyková učebna (4,9 x 7,55m – 37 m</a:t>
            </a:r>
            <a:r>
              <a:rPr baseline="30000"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898" y="4304740"/>
            <a:ext cx="3591464" cy="227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7622" y="202722"/>
            <a:ext cx="3358551" cy="251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/>
          <p:nvPr/>
        </p:nvSpPr>
        <p:spPr>
          <a:xfrm>
            <a:off x="1017917" y="431321"/>
            <a:ext cx="10092906" cy="6278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i="1" lang="cs-CZ" sz="6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endParaRPr i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i="1"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Vyhláška 410/2005, kterou se stanoví hygienické požadavky na prostory škol</a:t>
            </a:r>
            <a:endParaRPr i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i="1"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Podle § 5 vyhlášky 48/2005 o základním vzdělávání:  </a:t>
            </a:r>
            <a:endParaRPr i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i="1"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Nejvyšší počet žáků ve skupině je 30. </a:t>
            </a:r>
            <a:endParaRPr i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i="1"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 výuce cizích jazyků je nejvyšší počet žáků ve skupině </a:t>
            </a:r>
            <a:r>
              <a:rPr i="1" lang="cs-CZ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24!</a:t>
            </a:r>
            <a:r>
              <a:rPr i="1"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⮚"/>
            </a:pPr>
            <a:r>
              <a:rPr i="1" lang="cs-CZ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Nejvyšší počet se snižuje o 1 za každého žáka s přiznaným PO 3. stupně.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146471" y="0"/>
            <a:ext cx="11162580" cy="683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Tělesná výchova  (TV)</a:t>
            </a:r>
            <a:r>
              <a:rPr b="1"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nyní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třída má tělesnou výchovu od 7 hodin ráno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třídy mají v totožném čase „nasazený“ tělocvik v rozvrhu „proti sobě“.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(Tzn. jedna třída v sokolovně, druhá venku za každého počasí po celý školní rok).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TV pokrývá v tělocvičně bez jediné pauzy 1. - 8. hodinu každý den,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 pátek 0. - 8. hodinu (ještě nikdy tomu v historii školy tak nebylo).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Char char="-"/>
            </a:pPr>
            <a:r>
              <a:rPr b="1" lang="cs-CZ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Příští rok 2021/2022 – o 12 hodin/týdně navíc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-"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(oproti minulému roku i bez obnovení spádovosti)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1. stupni navýšení hodin TV </a:t>
            </a:r>
            <a:r>
              <a:rPr b="1" lang="cs-CZ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8 hodin/týdně </a:t>
            </a: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(4.A,B + 5.A,B)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2. stupni navýšení hodin TV </a:t>
            </a:r>
            <a:r>
              <a:rPr b="1" lang="cs-CZ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4 hodin/týdně </a:t>
            </a: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(6.AB d + 2hod, 9.AB d + 2hod)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(Pozn.: na 1.st. nejvyšší počet ve skupině 24, na 2.st. nejvyšší počet ve skupině 20 (stanovisko KHS- max.16 žáků)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Tělesná výchova se tedy bude vyučovat po celý rok v 7 (6 nových + 1 již z letošního roku) případech „naproti“ jinému tělocviku ve s</a:t>
            </a:r>
            <a:r>
              <a:rPr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tejný čas! </a:t>
            </a:r>
            <a:endParaRPr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 Škola nemá podmínky k řádné výuce TV, jak je uvedeno i v inspekční zprávě ČŠI.  A nejen k výuce TV.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4959" y="224287"/>
            <a:ext cx="4248030" cy="238951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828136" y="250166"/>
            <a:ext cx="10653622" cy="7909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Chybějící prostory ve škole: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⮚"/>
            </a:pPr>
            <a:r>
              <a:rPr b="1"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Tělocvična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(ke školnímu venkovnímu hřišti škola nemá k dispozici tak, jak je tomu ve vyhlášce,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ani šatny a sprchy)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⮚"/>
            </a:pPr>
            <a:r>
              <a:rPr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Prostory pro výuku povinného předmětu pracovní činnosti: 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</a:t>
            </a:r>
            <a:r>
              <a:rPr b="1"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dílny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od roku 2022 má být do škol zaveden nový předmět technika (prostorové požadavky na pracovní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činnosti 4m</a:t>
            </a:r>
            <a:r>
              <a:rPr baseline="30000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 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žáka)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-  </a:t>
            </a:r>
            <a:r>
              <a:rPr b="1"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kuchyňku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Od roku 2023 se navyšuje na ZŠ počet hodin předmětu ICT.  Dnes máme ve třídě ICT 24 počítačů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a do 5. tříd nám dorůstají třídy o 27 žácích, v budoucnu bude nutné půlit i je.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Navíc učebna ICT podléhá přesným prostorovým požadavkům - 2m</a:t>
            </a:r>
            <a:r>
              <a:rPr baseline="30000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žáka (viz zmiňovaná vyhláška).</a:t>
            </a:r>
            <a:r>
              <a:rPr lang="cs-CZ" sz="1800" strike="sng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strike="sng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sng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Prostory pro školní družinu, školní klub  (nyní detašované pracoviště ve Staré škole u kostela)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Prostory pro zázemí AP (asistentů pedagoga – 11 osob)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V inspekčních zprávách (z roku 2020 i 2014) České školní inspekce (ČŠI) je opakovaně poukazováno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právě na nedostatečné prostorové možnosti školy (tělocvična, dílny, Školní klub)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Covid - prostor určený pro testování žáků, zaměstnanců / prostor pro izolaci při zjištění pozitivního testu.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sng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sng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/>
          <p:nvPr/>
        </p:nvSpPr>
        <p:spPr>
          <a:xfrm>
            <a:off x="698739" y="672859"/>
            <a:ext cx="10636369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Půda - 2 průchozí třídy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Navýšení kapacity – ANO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(Odchází 36 + (15 IV) deváťáků, 51  + 13 (B-O)+ 4 OŠD = 51 předškoláků</a:t>
            </a:r>
            <a:endParaRPr/>
          </a:p>
          <a:p>
            <a:pPr indent="-444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Třída se naplňuje do počtu 30 x 19 = 570 na tuto kapacitu bychom měli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být připraveni již nyní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Dohodou navýšení tříd na 21 x 30 = </a:t>
            </a:r>
            <a:r>
              <a:rPr b="1" lang="cs-CZ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630 kapacita !!!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 čemu tedy půda?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Dopoledne – dělení tříd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– obě učebny plně využity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! 43 hodin týdně  nutno umístit navíc!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Odpoledne -  pro oddělení školní družiny a školní klub </a:t>
            </a:r>
            <a:r>
              <a:rPr i="1"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(původní záměr rekonstrukce půdy)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Společný velký prostor na akce, setkání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3562" y="109266"/>
            <a:ext cx="2913034" cy="517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681487" y="198408"/>
            <a:ext cx="10610490" cy="7371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164                                       </a:t>
            </a:r>
            <a:r>
              <a:rPr b="1" lang="cs-CZ" sz="3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Školský zákon</a:t>
            </a:r>
            <a:endParaRPr b="1" sz="3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Ředitel školy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rozhoduje ve všech záležitostech týkajících se poskytování vzdělávání a školských služeb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odpovídá za to, že škola a školské zařízení poskytuje vzdělávání a školské služby v souladu s tímto zákonem a vzdělávacími programy uvedenými v § 3,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odpovídá za odbornou a pedagogickou úroveň vzdělávání a školských služeb,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165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Ředitel školy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stanovuje organizaci a podmínky provozu školy a školského zařízení,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168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Školská rada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vyjadřuje se k návrhům školních vzdělávacích programů a k jejich následnému uskutečňování,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podílí se na zpracování koncepčních záměrů rozvoje školy,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h)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podává podněty a oznámení zřizovateli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 177 Obec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Při zajišťování vzdělávání dbá obec zejména o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soulad rozvoje vzdělávání a školských služeb se zájmy občanů obce s demografickým vývojem a rozvojem svého území,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dostupnost vzdělávání a školských služeb podle místních podmínek.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 178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Obec je povinna zajistit podmínky pro plnění povinné školní docházky dětí s místem trvalého pobytu na území obce.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